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mpe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mp4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4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-53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EE84-67DF-4710-B1C2-4CE4C1CFBA2D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7F733-3A4C-4B6A-8C15-0E5445C3C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714162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EE84-67DF-4710-B1C2-4CE4C1CFBA2D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7F733-3A4C-4B6A-8C15-0E5445C3C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188812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EE84-67DF-4710-B1C2-4CE4C1CFBA2D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7F733-3A4C-4B6A-8C15-0E5445C3C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51603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EE84-67DF-4710-B1C2-4CE4C1CFBA2D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7F733-3A4C-4B6A-8C15-0E5445C3C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334100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EE84-67DF-4710-B1C2-4CE4C1CFBA2D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7F733-3A4C-4B6A-8C15-0E5445C3C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51419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EE84-67DF-4710-B1C2-4CE4C1CFBA2D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7F733-3A4C-4B6A-8C15-0E5445C3C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931609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EE84-67DF-4710-B1C2-4CE4C1CFBA2D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7F733-3A4C-4B6A-8C15-0E5445C3C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666032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EE84-67DF-4710-B1C2-4CE4C1CFBA2D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7F733-3A4C-4B6A-8C15-0E5445C3C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112888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EE84-67DF-4710-B1C2-4CE4C1CFBA2D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7F733-3A4C-4B6A-8C15-0E5445C3C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16238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EE84-67DF-4710-B1C2-4CE4C1CFBA2D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7F733-3A4C-4B6A-8C15-0E5445C3C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866592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EE84-67DF-4710-B1C2-4CE4C1CFBA2D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7F733-3A4C-4B6A-8C15-0E5445C3C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525936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0EE84-67DF-4710-B1C2-4CE4C1CFBA2D}" type="datetimeFigureOut">
              <a:rPr lang="ru-RU" smtClean="0"/>
              <a:pPr/>
              <a:t>03.05.2020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7F733-3A4C-4B6A-8C15-0E5445C3C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569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2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amyat-naroda.ru/heroes/podvig-chelovek_nagrazhdenie30388966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pamyat-naroda.ru/heroes/podvig-chelovek_nagrazhdenie43181794/" TargetMode="External"/><Relationship Id="rId3" Type="http://schemas.openxmlformats.org/officeDocument/2006/relationships/hyperlink" Target="https://pamyat-naroda.ru/heroes/podvig-nagrada_kartoteka1277158620/" TargetMode="External"/><Relationship Id="rId7" Type="http://schemas.openxmlformats.org/officeDocument/2006/relationships/hyperlink" Target="https://pamyat-naroda.ru/heroes/podvig-nagrada_kartoteka1277158619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6" y="94129"/>
            <a:ext cx="11994777" cy="66697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81835" y="1344706"/>
            <a:ext cx="60511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spc="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СЕМЕЙНЫЙ  АЛЬБОМ!</a:t>
            </a:r>
            <a:endParaRPr lang="ru-RU" sz="4400" b="1" spc="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70672" y="2967335"/>
            <a:ext cx="8235011" cy="76944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2700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МЫ ПОМНИМ – МЫ </a:t>
            </a:r>
            <a:r>
              <a:rPr lang="ru-RU" sz="4400" b="1" cap="none" spc="0" dirty="0" smtClean="0">
                <a:ln w="12700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ГОРДИМСЯ!</a:t>
            </a:r>
            <a:endParaRPr lang="ru-RU" sz="4400" b="1" cap="none" spc="0" dirty="0">
              <a:ln w="12700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4800" y="4335923"/>
            <a:ext cx="4061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1941- 1945</a:t>
            </a:r>
            <a:endParaRPr lang="ru-RU" sz="5400" b="1" i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Неизвестен - Последний бой - минус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277600" y="279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064324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333" b="16275"/>
          <a:stretch/>
        </p:blipFill>
        <p:spPr>
          <a:xfrm>
            <a:off x="226450" y="712695"/>
            <a:ext cx="3857625" cy="55132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824" b="8824"/>
          <a:stretch/>
        </p:blipFill>
        <p:spPr>
          <a:xfrm>
            <a:off x="7919485" y="712695"/>
            <a:ext cx="3857625" cy="564776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239179" y="1600398"/>
            <a:ext cx="3512501" cy="2554545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ОСИНИН </a:t>
            </a:r>
          </a:p>
          <a:p>
            <a:pPr algn="ctr"/>
            <a:endParaRPr lang="ru-RU" sz="3200" b="1" i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АЛЕКСАНДР</a:t>
            </a:r>
          </a:p>
          <a:p>
            <a:pPr algn="ctr"/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ЛЕОНИДОВИЧ</a:t>
            </a:r>
            <a:endParaRPr lang="ru-RU" sz="32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35169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23" y="161365"/>
            <a:ext cx="11900647" cy="669663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474281" y="802359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34000" y="362252"/>
            <a:ext cx="484542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Учетно-послужная картотека</a:t>
            </a:r>
          </a:p>
          <a:p>
            <a:pPr fontAlgn="base"/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inherit"/>
              </a:rPr>
              <a:t>Дата рождения</a:t>
            </a:r>
            <a:r>
              <a:rPr lang="ru-RU" sz="2400" b="1" i="1" dirty="0">
                <a:solidFill>
                  <a:srgbClr val="002060"/>
                </a:solidFill>
                <a:latin typeface="inherit"/>
              </a:rPr>
              <a:t>: 25.08.1924</a:t>
            </a:r>
          </a:p>
          <a:p>
            <a:pPr fontAlgn="base"/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inherit"/>
              </a:rPr>
              <a:t>Место рождения</a:t>
            </a:r>
            <a:r>
              <a:rPr lang="ru-RU" sz="2400" b="1" i="1" dirty="0">
                <a:solidFill>
                  <a:srgbClr val="002060"/>
                </a:solidFill>
                <a:latin typeface="inherit"/>
              </a:rPr>
              <a:t>: Татарская АССР, </a:t>
            </a:r>
            <a:r>
              <a:rPr lang="ru-RU" sz="2400" b="1" i="1" dirty="0" err="1">
                <a:solidFill>
                  <a:srgbClr val="002060"/>
                </a:solidFill>
                <a:latin typeface="inherit"/>
              </a:rPr>
              <a:t>Таканышевский</a:t>
            </a:r>
            <a:r>
              <a:rPr lang="ru-RU" sz="2400" b="1" i="1" dirty="0">
                <a:solidFill>
                  <a:srgbClr val="002060"/>
                </a:solidFill>
                <a:latin typeface="inherit"/>
              </a:rPr>
              <a:t> р-н</a:t>
            </a:r>
            <a:r>
              <a:rPr lang="ru-RU" sz="2400" b="1" i="1" dirty="0" smtClean="0">
                <a:solidFill>
                  <a:srgbClr val="002060"/>
                </a:solidFill>
                <a:latin typeface="inherit"/>
              </a:rPr>
              <a:t>,</a:t>
            </a:r>
          </a:p>
          <a:p>
            <a:pPr fontAlgn="base"/>
            <a:r>
              <a:rPr lang="ru-RU" sz="2400" b="1" i="1" dirty="0" smtClean="0">
                <a:solidFill>
                  <a:srgbClr val="002060"/>
                </a:solidFill>
                <a:latin typeface="inherit"/>
              </a:rPr>
              <a:t> </a:t>
            </a:r>
            <a:r>
              <a:rPr lang="ru-RU" sz="2400" b="1" i="1" dirty="0">
                <a:solidFill>
                  <a:srgbClr val="002060"/>
                </a:solidFill>
                <a:latin typeface="inherit"/>
              </a:rPr>
              <a:t>п. </a:t>
            </a:r>
            <a:r>
              <a:rPr lang="ru-RU" sz="2400" b="1" i="1" dirty="0" smtClean="0">
                <a:solidFill>
                  <a:srgbClr val="002060"/>
                </a:solidFill>
                <a:latin typeface="inherit"/>
              </a:rPr>
              <a:t>Лубянка.</a:t>
            </a:r>
            <a:endParaRPr lang="ru-RU" sz="2400" b="1" i="1" dirty="0">
              <a:solidFill>
                <a:srgbClr val="002060"/>
              </a:solidFill>
              <a:latin typeface="inherit"/>
            </a:endParaRPr>
          </a:p>
          <a:p>
            <a:pPr fontAlgn="base"/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inherit"/>
              </a:rPr>
              <a:t>Наименование военкомата</a:t>
            </a:r>
            <a:r>
              <a:rPr lang="ru-RU" sz="2400" b="1" i="1" dirty="0">
                <a:solidFill>
                  <a:srgbClr val="002060"/>
                </a:solidFill>
                <a:latin typeface="inherit"/>
              </a:rPr>
              <a:t>: </a:t>
            </a:r>
            <a:r>
              <a:rPr lang="ru-RU" sz="2400" b="1" i="1" dirty="0" err="1">
                <a:solidFill>
                  <a:srgbClr val="002060"/>
                </a:solidFill>
                <a:latin typeface="inherit"/>
              </a:rPr>
              <a:t>Таканышский</a:t>
            </a:r>
            <a:r>
              <a:rPr lang="ru-RU" sz="2400" b="1" i="1" dirty="0">
                <a:solidFill>
                  <a:srgbClr val="002060"/>
                </a:solidFill>
                <a:latin typeface="inherit"/>
              </a:rPr>
              <a:t> РВК, Татарская АССР, </a:t>
            </a:r>
            <a:r>
              <a:rPr lang="ru-RU" sz="2400" b="1" i="1" dirty="0" err="1">
                <a:solidFill>
                  <a:srgbClr val="002060"/>
                </a:solidFill>
                <a:latin typeface="inherit"/>
              </a:rPr>
              <a:t>Таканышский</a:t>
            </a:r>
            <a:r>
              <a:rPr lang="ru-RU" sz="2400" b="1" i="1" dirty="0">
                <a:solidFill>
                  <a:srgbClr val="002060"/>
                </a:solidFill>
                <a:latin typeface="inherit"/>
              </a:rPr>
              <a:t> </a:t>
            </a:r>
            <a:r>
              <a:rPr lang="ru-RU" sz="2400" b="1" i="1" dirty="0" smtClean="0">
                <a:solidFill>
                  <a:srgbClr val="002060"/>
                </a:solidFill>
                <a:latin typeface="inherit"/>
              </a:rPr>
              <a:t>р-н.</a:t>
            </a:r>
            <a:endParaRPr lang="ru-RU" sz="2400" b="1" i="1" dirty="0">
              <a:solidFill>
                <a:srgbClr val="002060"/>
              </a:solidFill>
              <a:latin typeface="inherit"/>
            </a:endParaRPr>
          </a:p>
          <a:p>
            <a:pPr fontAlgn="base"/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inherit"/>
              </a:rPr>
              <a:t>Дата поступления на службу</a:t>
            </a:r>
            <a:r>
              <a:rPr lang="ru-RU" sz="2400" b="1" i="1" dirty="0">
                <a:solidFill>
                  <a:srgbClr val="002060"/>
                </a:solidFill>
                <a:latin typeface="inherit"/>
              </a:rPr>
              <a:t>: 25.08.1942</a:t>
            </a:r>
          </a:p>
          <a:p>
            <a:pPr fontAlgn="base"/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inherit"/>
              </a:rPr>
              <a:t>Воинское звание</a:t>
            </a:r>
            <a:r>
              <a:rPr lang="ru-RU" sz="2400" b="1" i="1" dirty="0">
                <a:solidFill>
                  <a:srgbClr val="002060"/>
                </a:solidFill>
                <a:latin typeface="inherit"/>
              </a:rPr>
              <a:t>: лейтенант</a:t>
            </a:r>
          </a:p>
          <a:p>
            <a:pPr fontAlgn="base"/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latin typeface="inherit"/>
              </a:rPr>
              <a:t>Наимиенование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inherit"/>
              </a:rPr>
              <a:t>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  <a:latin typeface="inherit"/>
              </a:rPr>
              <a:t>воиснкой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inherit"/>
              </a:rPr>
              <a:t> части</a:t>
            </a:r>
            <a:r>
              <a:rPr lang="ru-RU" sz="2400" b="1" i="1" dirty="0">
                <a:solidFill>
                  <a:srgbClr val="002060"/>
                </a:solidFill>
                <a:latin typeface="inherit"/>
              </a:rPr>
              <a:t>: 6 А,22 опрос</a:t>
            </a:r>
            <a:endParaRPr lang="ru-RU" sz="2400" b="1" i="1" dirty="0">
              <a:solidFill>
                <a:srgbClr val="002060"/>
              </a:solidFill>
              <a:effectLst/>
              <a:latin typeface="inheri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59191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24" y="161365"/>
            <a:ext cx="11873753" cy="669663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62318" y="2600237"/>
            <a:ext cx="804134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spc="300" dirty="0">
                <a:solidFill>
                  <a:schemeClr val="accent2">
                    <a:lumMod val="50000"/>
                  </a:schemeClr>
                </a:solidFill>
              </a:rPr>
              <a:t>Дата поступления на </a:t>
            </a:r>
            <a:r>
              <a:rPr lang="ru-RU" sz="3200" b="1" i="1" spc="300" dirty="0" smtClean="0">
                <a:solidFill>
                  <a:schemeClr val="accent2">
                    <a:lumMod val="50000"/>
                  </a:schemeClr>
                </a:solidFill>
              </a:rPr>
              <a:t>службу: </a:t>
            </a:r>
            <a:r>
              <a:rPr lang="ru-RU" sz="3200" b="1" i="1" spc="300" dirty="0" smtClean="0">
                <a:solidFill>
                  <a:srgbClr val="002060"/>
                </a:solidFill>
              </a:rPr>
              <a:t>25.08.1942</a:t>
            </a:r>
            <a:r>
              <a:rPr lang="ru-RU" sz="3200" b="1" i="1" spc="300" dirty="0">
                <a:solidFill>
                  <a:srgbClr val="002060"/>
                </a:solidFill>
              </a:rPr>
              <a:t>; 13.08.1942; __.__.1942 </a:t>
            </a:r>
            <a:r>
              <a:rPr lang="ru-RU" sz="3200" b="1" i="1" spc="300" dirty="0">
                <a:solidFill>
                  <a:schemeClr val="accent2">
                    <a:lumMod val="50000"/>
                  </a:schemeClr>
                </a:solidFill>
              </a:rPr>
              <a:t>Место </a:t>
            </a:r>
            <a:r>
              <a:rPr lang="ru-RU" sz="3200" b="1" i="1" spc="300" dirty="0" smtClean="0">
                <a:solidFill>
                  <a:schemeClr val="accent2">
                    <a:lumMod val="50000"/>
                  </a:schemeClr>
                </a:solidFill>
              </a:rPr>
              <a:t>призыва: </a:t>
            </a:r>
            <a:r>
              <a:rPr lang="ru-RU" sz="3200" b="1" i="1" spc="300" dirty="0" err="1">
                <a:solidFill>
                  <a:srgbClr val="002060"/>
                </a:solidFill>
              </a:rPr>
              <a:t>Таканышский</a:t>
            </a:r>
            <a:r>
              <a:rPr lang="ru-RU" sz="3200" b="1" i="1" spc="300" dirty="0">
                <a:solidFill>
                  <a:srgbClr val="002060"/>
                </a:solidFill>
              </a:rPr>
              <a:t> РВК, Татарская АССР, </a:t>
            </a:r>
            <a:r>
              <a:rPr lang="ru-RU" sz="3200" b="1" i="1" spc="300" dirty="0" err="1">
                <a:solidFill>
                  <a:srgbClr val="002060"/>
                </a:solidFill>
              </a:rPr>
              <a:t>Таканышский</a:t>
            </a:r>
            <a:r>
              <a:rPr lang="ru-RU" sz="3200" b="1" i="1" spc="300" dirty="0">
                <a:solidFill>
                  <a:srgbClr val="002060"/>
                </a:solidFill>
              </a:rPr>
              <a:t> </a:t>
            </a:r>
            <a:r>
              <a:rPr lang="ru-RU" sz="3200" b="1" i="1" spc="300" dirty="0" smtClean="0">
                <a:solidFill>
                  <a:srgbClr val="002060"/>
                </a:solidFill>
              </a:rPr>
              <a:t>р-н. </a:t>
            </a:r>
          </a:p>
          <a:p>
            <a:r>
              <a:rPr lang="ru-RU" sz="3200" b="1" i="1" spc="300" dirty="0" smtClean="0">
                <a:solidFill>
                  <a:schemeClr val="accent2">
                    <a:lumMod val="50000"/>
                  </a:schemeClr>
                </a:solidFill>
              </a:rPr>
              <a:t>Воинское звание: </a:t>
            </a:r>
            <a:r>
              <a:rPr lang="ru-RU" sz="3200" b="1" i="1" spc="300" dirty="0">
                <a:solidFill>
                  <a:srgbClr val="002060"/>
                </a:solidFill>
              </a:rPr>
              <a:t>лейтенант; </a:t>
            </a:r>
            <a:endParaRPr lang="ru-RU" sz="3200" b="1" i="1" spc="300" dirty="0" smtClean="0">
              <a:solidFill>
                <a:srgbClr val="002060"/>
              </a:solidFill>
            </a:endParaRPr>
          </a:p>
          <a:p>
            <a:r>
              <a:rPr lang="ru-RU" sz="3200" b="1" i="1" spc="300" dirty="0" smtClean="0">
                <a:solidFill>
                  <a:srgbClr val="002060"/>
                </a:solidFill>
              </a:rPr>
              <a:t>ст</a:t>
            </a:r>
            <a:r>
              <a:rPr lang="ru-RU" sz="3200" b="1" i="1" spc="300" dirty="0">
                <a:solidFill>
                  <a:srgbClr val="002060"/>
                </a:solidFill>
              </a:rPr>
              <a:t>. лейтенант; </a:t>
            </a:r>
            <a:r>
              <a:rPr lang="ru-RU" sz="3200" b="1" i="1" spc="300" dirty="0" err="1">
                <a:solidFill>
                  <a:srgbClr val="002060"/>
                </a:solidFill>
              </a:rPr>
              <a:t>гв</a:t>
            </a:r>
            <a:r>
              <a:rPr lang="ru-RU" sz="3200" b="1" i="1" spc="300" dirty="0">
                <a:solidFill>
                  <a:srgbClr val="002060"/>
                </a:solidFill>
              </a:rPr>
              <a:t>. лейтенант; </a:t>
            </a:r>
            <a:endParaRPr lang="ru-RU" sz="3200" b="1" i="1" spc="300" dirty="0" smtClean="0">
              <a:solidFill>
                <a:srgbClr val="002060"/>
              </a:solidFill>
            </a:endParaRPr>
          </a:p>
          <a:p>
            <a:r>
              <a:rPr lang="ru-RU" sz="3200" b="1" i="1" spc="300" dirty="0" smtClean="0">
                <a:solidFill>
                  <a:srgbClr val="002060"/>
                </a:solidFill>
              </a:rPr>
              <a:t>мл</a:t>
            </a:r>
            <a:r>
              <a:rPr lang="ru-RU" sz="3200" b="1" i="1" spc="300" dirty="0">
                <a:solidFill>
                  <a:srgbClr val="002060"/>
                </a:solidFill>
              </a:rPr>
              <a:t>. </a:t>
            </a:r>
            <a:r>
              <a:rPr lang="ru-RU" sz="3200" b="1" i="1" spc="300" dirty="0" smtClean="0">
                <a:solidFill>
                  <a:srgbClr val="002060"/>
                </a:solidFill>
              </a:rPr>
              <a:t>лейтенант.</a:t>
            </a:r>
            <a:endParaRPr lang="ru-RU" sz="3200" b="1" i="1" spc="3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14396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76" y="161365"/>
            <a:ext cx="11981330" cy="65083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12894" y="1160580"/>
            <a:ext cx="825649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</a:rPr>
              <a:t>Воинская </a:t>
            </a:r>
            <a: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</a:rPr>
              <a:t>часть : </a:t>
            </a:r>
            <a:r>
              <a:rPr lang="ru-RU" sz="2800" b="1" i="1" dirty="0">
                <a:solidFill>
                  <a:srgbClr val="002060"/>
                </a:solidFill>
              </a:rPr>
              <a:t>6 А (6 А); 22 опрос (22 опрос); </a:t>
            </a:r>
            <a:endParaRPr lang="ru-RU" sz="2800" b="1" i="1" dirty="0" smtClean="0">
              <a:solidFill>
                <a:srgbClr val="002060"/>
              </a:solidFill>
            </a:endParaRPr>
          </a:p>
          <a:p>
            <a:r>
              <a:rPr lang="ru-RU" sz="2800" b="1" i="1" dirty="0" smtClean="0">
                <a:solidFill>
                  <a:srgbClr val="002060"/>
                </a:solidFill>
              </a:rPr>
              <a:t>101 </a:t>
            </a:r>
            <a:r>
              <a:rPr lang="ru-RU" sz="2800" b="1" i="1" dirty="0" err="1">
                <a:solidFill>
                  <a:srgbClr val="002060"/>
                </a:solidFill>
              </a:rPr>
              <a:t>сп</a:t>
            </a:r>
            <a:r>
              <a:rPr lang="ru-RU" sz="2800" b="1" i="1" dirty="0">
                <a:solidFill>
                  <a:srgbClr val="002060"/>
                </a:solidFill>
              </a:rPr>
              <a:t> 223 </a:t>
            </a:r>
            <a:r>
              <a:rPr lang="ru-RU" sz="2800" b="1" i="1" dirty="0" err="1">
                <a:solidFill>
                  <a:srgbClr val="002060"/>
                </a:solidFill>
              </a:rPr>
              <a:t>сд</a:t>
            </a:r>
            <a:r>
              <a:rPr lang="ru-RU" sz="2800" b="1" i="1" dirty="0">
                <a:solidFill>
                  <a:srgbClr val="002060"/>
                </a:solidFill>
              </a:rPr>
              <a:t> 57 А 3 </a:t>
            </a:r>
            <a:r>
              <a:rPr lang="ru-RU" sz="2800" b="1" i="1" dirty="0" err="1">
                <a:solidFill>
                  <a:srgbClr val="002060"/>
                </a:solidFill>
              </a:rPr>
              <a:t>УкрФ</a:t>
            </a:r>
            <a:r>
              <a:rPr lang="ru-RU" sz="2800" b="1" i="1" dirty="0">
                <a:solidFill>
                  <a:srgbClr val="002060"/>
                </a:solidFill>
              </a:rPr>
              <a:t> (101 </a:t>
            </a:r>
            <a:r>
              <a:rPr lang="ru-RU" sz="2800" b="1" i="1" dirty="0" err="1">
                <a:solidFill>
                  <a:srgbClr val="002060"/>
                </a:solidFill>
              </a:rPr>
              <a:t>сп</a:t>
            </a:r>
            <a:r>
              <a:rPr lang="ru-RU" sz="2800" b="1" i="1" dirty="0">
                <a:solidFill>
                  <a:srgbClr val="002060"/>
                </a:solidFill>
              </a:rPr>
              <a:t>, 223 </a:t>
            </a:r>
            <a:r>
              <a:rPr lang="ru-RU" sz="2800" b="1" i="1" dirty="0" err="1">
                <a:solidFill>
                  <a:srgbClr val="002060"/>
                </a:solidFill>
              </a:rPr>
              <a:t>сд</a:t>
            </a:r>
            <a:r>
              <a:rPr lang="ru-RU" sz="2800" b="1" i="1" dirty="0">
                <a:solidFill>
                  <a:srgbClr val="002060"/>
                </a:solidFill>
              </a:rPr>
              <a:t>, 57 А, </a:t>
            </a:r>
            <a:endParaRPr lang="ru-RU" sz="2800" b="1" i="1" dirty="0" smtClean="0">
              <a:solidFill>
                <a:srgbClr val="002060"/>
              </a:solidFill>
            </a:endParaRPr>
          </a:p>
          <a:p>
            <a:r>
              <a:rPr lang="ru-RU" sz="2800" b="1" i="1" dirty="0" smtClean="0">
                <a:solidFill>
                  <a:srgbClr val="002060"/>
                </a:solidFill>
              </a:rPr>
              <a:t>3 </a:t>
            </a:r>
            <a:r>
              <a:rPr lang="ru-RU" sz="2800" b="1" i="1" dirty="0" err="1">
                <a:solidFill>
                  <a:srgbClr val="002060"/>
                </a:solidFill>
              </a:rPr>
              <a:t>УкрФ</a:t>
            </a:r>
            <a:r>
              <a:rPr lang="ru-RU" sz="2800" b="1" i="1" dirty="0">
                <a:solidFill>
                  <a:srgbClr val="002060"/>
                </a:solidFill>
              </a:rPr>
              <a:t>); 104 </a:t>
            </a:r>
            <a:r>
              <a:rPr lang="ru-RU" sz="2800" b="1" i="1" dirty="0" err="1">
                <a:solidFill>
                  <a:srgbClr val="002060"/>
                </a:solidFill>
              </a:rPr>
              <a:t>сп</a:t>
            </a:r>
            <a:r>
              <a:rPr lang="ru-RU" sz="2800" b="1" i="1" dirty="0">
                <a:solidFill>
                  <a:srgbClr val="002060"/>
                </a:solidFill>
              </a:rPr>
              <a:t> 36 </a:t>
            </a:r>
            <a:r>
              <a:rPr lang="ru-RU" sz="2800" b="1" i="1" dirty="0" err="1">
                <a:solidFill>
                  <a:srgbClr val="002060"/>
                </a:solidFill>
              </a:rPr>
              <a:t>гв</a:t>
            </a:r>
            <a:r>
              <a:rPr lang="ru-RU" sz="2800" b="1" i="1" dirty="0">
                <a:solidFill>
                  <a:srgbClr val="002060"/>
                </a:solidFill>
              </a:rPr>
              <a:t>. </a:t>
            </a:r>
            <a:r>
              <a:rPr lang="ru-RU" sz="2800" b="1" i="1" dirty="0" err="1">
                <a:solidFill>
                  <a:srgbClr val="002060"/>
                </a:solidFill>
              </a:rPr>
              <a:t>сд</a:t>
            </a:r>
            <a:r>
              <a:rPr lang="ru-RU" sz="2800" b="1" i="1" dirty="0">
                <a:solidFill>
                  <a:srgbClr val="002060"/>
                </a:solidFill>
              </a:rPr>
              <a:t> 26 А 3 </a:t>
            </a:r>
            <a:r>
              <a:rPr lang="ru-RU" sz="2800" b="1" i="1" dirty="0" err="1">
                <a:solidFill>
                  <a:srgbClr val="002060"/>
                </a:solidFill>
              </a:rPr>
              <a:t>УкрФ</a:t>
            </a:r>
            <a:r>
              <a:rPr lang="ru-RU" sz="2800" b="1" i="1" dirty="0">
                <a:solidFill>
                  <a:srgbClr val="002060"/>
                </a:solidFill>
              </a:rPr>
              <a:t> (104 </a:t>
            </a:r>
            <a:r>
              <a:rPr lang="ru-RU" sz="2800" b="1" i="1" dirty="0" err="1">
                <a:solidFill>
                  <a:srgbClr val="002060"/>
                </a:solidFill>
              </a:rPr>
              <a:t>сп</a:t>
            </a:r>
            <a:r>
              <a:rPr lang="ru-RU" sz="2800" b="1" i="1" dirty="0">
                <a:solidFill>
                  <a:srgbClr val="002060"/>
                </a:solidFill>
              </a:rPr>
              <a:t>, 36 </a:t>
            </a:r>
            <a:r>
              <a:rPr lang="ru-RU" sz="2800" b="1" i="1" dirty="0" err="1">
                <a:solidFill>
                  <a:srgbClr val="002060"/>
                </a:solidFill>
              </a:rPr>
              <a:t>гв</a:t>
            </a:r>
            <a:r>
              <a:rPr lang="ru-RU" sz="2800" b="1" i="1" dirty="0">
                <a:solidFill>
                  <a:srgbClr val="002060"/>
                </a:solidFill>
              </a:rPr>
              <a:t>. </a:t>
            </a:r>
            <a:r>
              <a:rPr lang="ru-RU" sz="2800" b="1" i="1" dirty="0" err="1">
                <a:solidFill>
                  <a:srgbClr val="002060"/>
                </a:solidFill>
              </a:rPr>
              <a:t>сд</a:t>
            </a:r>
            <a:r>
              <a:rPr lang="ru-RU" sz="2800" b="1" i="1" dirty="0">
                <a:solidFill>
                  <a:srgbClr val="002060"/>
                </a:solidFill>
              </a:rPr>
              <a:t>, 26 А, 3 </a:t>
            </a:r>
            <a:r>
              <a:rPr lang="ru-RU" sz="2800" b="1" i="1" dirty="0" err="1">
                <a:solidFill>
                  <a:srgbClr val="002060"/>
                </a:solidFill>
              </a:rPr>
              <a:t>УкрФ</a:t>
            </a:r>
            <a:r>
              <a:rPr lang="ru-RU" sz="2800" b="1" i="1" dirty="0">
                <a:solidFill>
                  <a:srgbClr val="002060"/>
                </a:solidFill>
              </a:rPr>
              <a:t>); 1039 </a:t>
            </a:r>
            <a:r>
              <a:rPr lang="ru-RU" sz="2800" b="1" i="1" dirty="0" err="1">
                <a:solidFill>
                  <a:srgbClr val="002060"/>
                </a:solidFill>
              </a:rPr>
              <a:t>сп</a:t>
            </a:r>
            <a:r>
              <a:rPr lang="ru-RU" sz="2800" b="1" i="1" dirty="0">
                <a:solidFill>
                  <a:srgbClr val="002060"/>
                </a:solidFill>
              </a:rPr>
              <a:t> 223 </a:t>
            </a:r>
            <a:r>
              <a:rPr lang="ru-RU" sz="2800" b="1" i="1" dirty="0" err="1">
                <a:solidFill>
                  <a:srgbClr val="002060"/>
                </a:solidFill>
              </a:rPr>
              <a:t>сд</a:t>
            </a:r>
            <a:r>
              <a:rPr lang="ru-RU" sz="2800" b="1" i="1" dirty="0">
                <a:solidFill>
                  <a:srgbClr val="002060"/>
                </a:solidFill>
              </a:rPr>
              <a:t> (1039 </a:t>
            </a:r>
            <a:r>
              <a:rPr lang="ru-RU" sz="2800" b="1" i="1" dirty="0" err="1">
                <a:solidFill>
                  <a:srgbClr val="002060"/>
                </a:solidFill>
              </a:rPr>
              <a:t>сп</a:t>
            </a:r>
            <a:r>
              <a:rPr lang="ru-RU" sz="2800" b="1" i="1" dirty="0">
                <a:solidFill>
                  <a:srgbClr val="002060"/>
                </a:solidFill>
              </a:rPr>
              <a:t>, 223 </a:t>
            </a:r>
            <a:r>
              <a:rPr lang="ru-RU" sz="2800" b="1" i="1" dirty="0" err="1">
                <a:solidFill>
                  <a:srgbClr val="002060"/>
                </a:solidFill>
              </a:rPr>
              <a:t>сд</a:t>
            </a:r>
            <a:r>
              <a:rPr lang="ru-RU" sz="2800" b="1" i="1" dirty="0">
                <a:solidFill>
                  <a:srgbClr val="002060"/>
                </a:solidFill>
              </a:rPr>
              <a:t>); ЮЗФ (ЮЗФ); 36 </a:t>
            </a:r>
            <a:r>
              <a:rPr lang="ru-RU" sz="2800" b="1" i="1" dirty="0" err="1">
                <a:solidFill>
                  <a:srgbClr val="002060"/>
                </a:solidFill>
              </a:rPr>
              <a:t>гв</a:t>
            </a:r>
            <a:r>
              <a:rPr lang="ru-RU" sz="2800" b="1" i="1" dirty="0">
                <a:solidFill>
                  <a:srgbClr val="002060"/>
                </a:solidFill>
              </a:rPr>
              <a:t>. </a:t>
            </a:r>
            <a:r>
              <a:rPr lang="ru-RU" sz="2800" b="1" i="1" dirty="0" err="1">
                <a:solidFill>
                  <a:srgbClr val="002060"/>
                </a:solidFill>
              </a:rPr>
              <a:t>сд</a:t>
            </a:r>
            <a:r>
              <a:rPr lang="ru-RU" sz="2800" b="1" i="1" dirty="0">
                <a:solidFill>
                  <a:srgbClr val="002060"/>
                </a:solidFill>
              </a:rPr>
              <a:t> (36 </a:t>
            </a:r>
            <a:r>
              <a:rPr lang="ru-RU" sz="2800" b="1" i="1" dirty="0" err="1">
                <a:solidFill>
                  <a:srgbClr val="002060"/>
                </a:solidFill>
              </a:rPr>
              <a:t>гв</a:t>
            </a:r>
            <a:r>
              <a:rPr lang="ru-RU" sz="2800" b="1" i="1" dirty="0">
                <a:solidFill>
                  <a:srgbClr val="002060"/>
                </a:solidFill>
              </a:rPr>
              <a:t>. </a:t>
            </a:r>
            <a:r>
              <a:rPr lang="ru-RU" sz="2800" b="1" i="1" dirty="0" err="1">
                <a:solidFill>
                  <a:srgbClr val="002060"/>
                </a:solidFill>
              </a:rPr>
              <a:t>сд</a:t>
            </a:r>
            <a:r>
              <a:rPr lang="ru-RU" sz="2800" b="1" i="1" dirty="0">
                <a:solidFill>
                  <a:srgbClr val="002060"/>
                </a:solidFill>
              </a:rPr>
              <a:t>); 1039 </a:t>
            </a:r>
            <a:r>
              <a:rPr lang="ru-RU" sz="2800" b="1" i="1" dirty="0" err="1">
                <a:solidFill>
                  <a:srgbClr val="002060"/>
                </a:solidFill>
              </a:rPr>
              <a:t>сп</a:t>
            </a:r>
            <a:r>
              <a:rPr lang="ru-RU" sz="2800" b="1" i="1" dirty="0">
                <a:solidFill>
                  <a:srgbClr val="002060"/>
                </a:solidFill>
              </a:rPr>
              <a:t> (1039 </a:t>
            </a:r>
            <a:r>
              <a:rPr lang="ru-RU" sz="2800" b="1" i="1" dirty="0" err="1">
                <a:solidFill>
                  <a:srgbClr val="002060"/>
                </a:solidFill>
              </a:rPr>
              <a:t>сп</a:t>
            </a:r>
            <a:r>
              <a:rPr lang="ru-RU" sz="2800" b="1" i="1" dirty="0">
                <a:solidFill>
                  <a:srgbClr val="002060"/>
                </a:solidFill>
              </a:rPr>
              <a:t>); 995 </a:t>
            </a:r>
            <a:r>
              <a:rPr lang="ru-RU" sz="2800" b="1" i="1" dirty="0" err="1">
                <a:solidFill>
                  <a:srgbClr val="002060"/>
                </a:solidFill>
              </a:rPr>
              <a:t>сп</a:t>
            </a:r>
            <a:r>
              <a:rPr lang="ru-RU" sz="2800" b="1" i="1" dirty="0">
                <a:solidFill>
                  <a:srgbClr val="002060"/>
                </a:solidFill>
              </a:rPr>
              <a:t> 363 </a:t>
            </a:r>
            <a:r>
              <a:rPr lang="ru-RU" sz="2800" b="1" i="1" dirty="0" err="1">
                <a:solidFill>
                  <a:srgbClr val="002060"/>
                </a:solidFill>
              </a:rPr>
              <a:t>сд</a:t>
            </a:r>
            <a:r>
              <a:rPr lang="ru-RU" sz="2800" b="1" i="1" dirty="0">
                <a:solidFill>
                  <a:srgbClr val="002060"/>
                </a:solidFill>
              </a:rPr>
              <a:t> (995 </a:t>
            </a:r>
            <a:r>
              <a:rPr lang="ru-RU" sz="2800" b="1" i="1" dirty="0" err="1">
                <a:solidFill>
                  <a:srgbClr val="002060"/>
                </a:solidFill>
              </a:rPr>
              <a:t>сп</a:t>
            </a:r>
            <a:r>
              <a:rPr lang="ru-RU" sz="2800" b="1" i="1" dirty="0">
                <a:solidFill>
                  <a:srgbClr val="002060"/>
                </a:solidFill>
              </a:rPr>
              <a:t>, 363 </a:t>
            </a:r>
            <a:r>
              <a:rPr lang="ru-RU" sz="2800" b="1" i="1" dirty="0" err="1">
                <a:solidFill>
                  <a:srgbClr val="002060"/>
                </a:solidFill>
              </a:rPr>
              <a:t>сд</a:t>
            </a:r>
            <a:r>
              <a:rPr lang="ru-RU" sz="2800" b="1" i="1" dirty="0">
                <a:solidFill>
                  <a:srgbClr val="002060"/>
                </a:solidFill>
              </a:rPr>
              <a:t>); 1041 </a:t>
            </a:r>
            <a:r>
              <a:rPr lang="ru-RU" sz="2800" b="1" i="1" dirty="0" err="1">
                <a:solidFill>
                  <a:srgbClr val="002060"/>
                </a:solidFill>
              </a:rPr>
              <a:t>сп</a:t>
            </a:r>
            <a:r>
              <a:rPr lang="ru-RU" sz="2800" b="1" i="1" dirty="0">
                <a:solidFill>
                  <a:srgbClr val="002060"/>
                </a:solidFill>
              </a:rPr>
              <a:t> (1041 </a:t>
            </a:r>
            <a:r>
              <a:rPr lang="ru-RU" sz="2800" b="1" i="1" dirty="0" err="1">
                <a:solidFill>
                  <a:srgbClr val="002060"/>
                </a:solidFill>
              </a:rPr>
              <a:t>сп</a:t>
            </a:r>
            <a:r>
              <a:rPr lang="ru-RU" sz="2800" b="1" i="1" dirty="0">
                <a:solidFill>
                  <a:srgbClr val="002060"/>
                </a:solidFill>
              </a:rPr>
              <a:t>); </a:t>
            </a:r>
            <a:endParaRPr lang="ru-RU" sz="2800" b="1" i="1" dirty="0" smtClean="0">
              <a:solidFill>
                <a:srgbClr val="002060"/>
              </a:solidFill>
            </a:endParaRPr>
          </a:p>
          <a:p>
            <a:r>
              <a:rPr lang="ru-RU" sz="2800" b="1" i="1" dirty="0" smtClean="0">
                <a:solidFill>
                  <a:srgbClr val="002060"/>
                </a:solidFill>
              </a:rPr>
              <a:t>46 </a:t>
            </a:r>
            <a:r>
              <a:rPr lang="ru-RU" sz="2800" b="1" i="1" dirty="0">
                <a:solidFill>
                  <a:srgbClr val="002060"/>
                </a:solidFill>
              </a:rPr>
              <a:t>А (46 А); ХППГ 5255; 95 </a:t>
            </a:r>
            <a:r>
              <a:rPr lang="ru-RU" sz="2800" b="1" i="1" dirty="0" err="1">
                <a:solidFill>
                  <a:srgbClr val="002060"/>
                </a:solidFill>
              </a:rPr>
              <a:t>сп</a:t>
            </a:r>
            <a:r>
              <a:rPr lang="ru-RU" sz="2800" b="1" i="1" dirty="0">
                <a:solidFill>
                  <a:srgbClr val="002060"/>
                </a:solidFill>
              </a:rPr>
              <a:t> 263 </a:t>
            </a:r>
            <a:r>
              <a:rPr lang="ru-RU" sz="2800" b="1" i="1" dirty="0" err="1">
                <a:solidFill>
                  <a:srgbClr val="002060"/>
                </a:solidFill>
              </a:rPr>
              <a:t>сд</a:t>
            </a:r>
            <a:r>
              <a:rPr lang="ru-RU" sz="2800" b="1" i="1" dirty="0">
                <a:solidFill>
                  <a:srgbClr val="002060"/>
                </a:solidFill>
              </a:rPr>
              <a:t> 6 А (95 </a:t>
            </a:r>
            <a:r>
              <a:rPr lang="ru-RU" sz="2800" b="1" i="1" dirty="0" err="1">
                <a:solidFill>
                  <a:srgbClr val="002060"/>
                </a:solidFill>
              </a:rPr>
              <a:t>сп</a:t>
            </a:r>
            <a:r>
              <a:rPr lang="ru-RU" sz="2800" b="1" i="1" dirty="0">
                <a:solidFill>
                  <a:srgbClr val="002060"/>
                </a:solidFill>
              </a:rPr>
              <a:t>, 263 </a:t>
            </a:r>
            <a:r>
              <a:rPr lang="ru-RU" sz="2800" b="1" i="1" dirty="0" err="1">
                <a:solidFill>
                  <a:srgbClr val="002060"/>
                </a:solidFill>
              </a:rPr>
              <a:t>сд</a:t>
            </a:r>
            <a:r>
              <a:rPr lang="ru-RU" sz="2800" b="1" i="1" dirty="0">
                <a:solidFill>
                  <a:srgbClr val="002060"/>
                </a:solidFill>
              </a:rPr>
              <a:t>, 6 А); 104 </a:t>
            </a:r>
            <a:r>
              <a:rPr lang="ru-RU" sz="2800" b="1" i="1" dirty="0" err="1">
                <a:solidFill>
                  <a:srgbClr val="002060"/>
                </a:solidFill>
              </a:rPr>
              <a:t>гв</a:t>
            </a:r>
            <a:r>
              <a:rPr lang="ru-RU" sz="2800" b="1" i="1" dirty="0">
                <a:solidFill>
                  <a:srgbClr val="002060"/>
                </a:solidFill>
              </a:rPr>
              <a:t>. </a:t>
            </a:r>
            <a:r>
              <a:rPr lang="ru-RU" sz="2800" b="1" i="1" dirty="0" err="1">
                <a:solidFill>
                  <a:srgbClr val="002060"/>
                </a:solidFill>
              </a:rPr>
              <a:t>сп</a:t>
            </a:r>
            <a:r>
              <a:rPr lang="ru-RU" sz="2800" b="1" i="1" dirty="0">
                <a:solidFill>
                  <a:srgbClr val="002060"/>
                </a:solidFill>
              </a:rPr>
              <a:t> 36 </a:t>
            </a:r>
            <a:r>
              <a:rPr lang="ru-RU" sz="2800" b="1" i="1" dirty="0" err="1">
                <a:solidFill>
                  <a:srgbClr val="002060"/>
                </a:solidFill>
              </a:rPr>
              <a:t>гв</a:t>
            </a:r>
            <a:r>
              <a:rPr lang="ru-RU" sz="2800" b="1" i="1" dirty="0">
                <a:solidFill>
                  <a:srgbClr val="002060"/>
                </a:solidFill>
              </a:rPr>
              <a:t>. </a:t>
            </a:r>
            <a:r>
              <a:rPr lang="ru-RU" sz="2800" b="1" i="1" dirty="0" err="1">
                <a:solidFill>
                  <a:srgbClr val="002060"/>
                </a:solidFill>
              </a:rPr>
              <a:t>сд</a:t>
            </a:r>
            <a:r>
              <a:rPr lang="ru-RU" sz="2800" b="1" i="1" dirty="0">
                <a:solidFill>
                  <a:srgbClr val="002060"/>
                </a:solidFill>
              </a:rPr>
              <a:t> (104 </a:t>
            </a:r>
            <a:r>
              <a:rPr lang="ru-RU" sz="2800" b="1" i="1" dirty="0" err="1">
                <a:solidFill>
                  <a:srgbClr val="002060"/>
                </a:solidFill>
              </a:rPr>
              <a:t>гв</a:t>
            </a:r>
            <a:r>
              <a:rPr lang="ru-RU" sz="2800" b="1" i="1" dirty="0">
                <a:solidFill>
                  <a:srgbClr val="002060"/>
                </a:solidFill>
              </a:rPr>
              <a:t>. </a:t>
            </a:r>
            <a:r>
              <a:rPr lang="ru-RU" sz="2800" b="1" i="1" dirty="0" err="1">
                <a:solidFill>
                  <a:srgbClr val="002060"/>
                </a:solidFill>
              </a:rPr>
              <a:t>сп</a:t>
            </a:r>
            <a:r>
              <a:rPr lang="ru-RU" sz="2800" b="1" i="1" dirty="0">
                <a:solidFill>
                  <a:srgbClr val="002060"/>
                </a:solidFill>
              </a:rPr>
              <a:t>, 36 </a:t>
            </a:r>
            <a:r>
              <a:rPr lang="ru-RU" sz="2800" b="1" i="1" dirty="0" err="1">
                <a:solidFill>
                  <a:srgbClr val="002060"/>
                </a:solidFill>
              </a:rPr>
              <a:t>гв</a:t>
            </a:r>
            <a:r>
              <a:rPr lang="ru-RU" sz="2800" b="1" i="1" dirty="0">
                <a:solidFill>
                  <a:srgbClr val="002060"/>
                </a:solidFill>
              </a:rPr>
              <a:t>. </a:t>
            </a:r>
            <a:r>
              <a:rPr lang="ru-RU" sz="2800" b="1" i="1" dirty="0" err="1">
                <a:solidFill>
                  <a:srgbClr val="002060"/>
                </a:solidFill>
              </a:rPr>
              <a:t>сд</a:t>
            </a:r>
            <a:r>
              <a:rPr lang="ru-RU" sz="2800" b="1" i="1" dirty="0">
                <a:solidFill>
                  <a:srgbClr val="002060"/>
                </a:solidFill>
              </a:rPr>
              <a:t>); 1041 </a:t>
            </a:r>
            <a:r>
              <a:rPr lang="ru-RU" sz="2800" b="1" i="1" dirty="0" err="1">
                <a:solidFill>
                  <a:srgbClr val="002060"/>
                </a:solidFill>
              </a:rPr>
              <a:t>сп</a:t>
            </a:r>
            <a:r>
              <a:rPr lang="ru-RU" sz="2800" b="1" i="1" dirty="0">
                <a:solidFill>
                  <a:srgbClr val="002060"/>
                </a:solidFill>
              </a:rPr>
              <a:t> 223 </a:t>
            </a:r>
            <a:r>
              <a:rPr lang="ru-RU" sz="2800" b="1" i="1" dirty="0" err="1">
                <a:solidFill>
                  <a:srgbClr val="002060"/>
                </a:solidFill>
              </a:rPr>
              <a:t>сд</a:t>
            </a:r>
            <a:r>
              <a:rPr lang="ru-RU" sz="2800" b="1" i="1" dirty="0">
                <a:solidFill>
                  <a:srgbClr val="002060"/>
                </a:solidFill>
              </a:rPr>
              <a:t> 3 </a:t>
            </a:r>
            <a:r>
              <a:rPr lang="ru-RU" sz="2800" b="1" i="1" dirty="0" err="1">
                <a:solidFill>
                  <a:srgbClr val="002060"/>
                </a:solidFill>
              </a:rPr>
              <a:t>УкрФ</a:t>
            </a:r>
            <a:r>
              <a:rPr lang="ru-RU" sz="2800" b="1" i="1" dirty="0">
                <a:solidFill>
                  <a:srgbClr val="002060"/>
                </a:solidFill>
              </a:rPr>
              <a:t> (1041 </a:t>
            </a:r>
            <a:r>
              <a:rPr lang="ru-RU" sz="2800" b="1" i="1" dirty="0" err="1">
                <a:solidFill>
                  <a:srgbClr val="002060"/>
                </a:solidFill>
              </a:rPr>
              <a:t>сп</a:t>
            </a:r>
            <a:r>
              <a:rPr lang="ru-RU" sz="2800" b="1" i="1" dirty="0">
                <a:solidFill>
                  <a:srgbClr val="002060"/>
                </a:solidFill>
              </a:rPr>
              <a:t>, 223 </a:t>
            </a:r>
            <a:r>
              <a:rPr lang="ru-RU" sz="2800" b="1" i="1" dirty="0" err="1">
                <a:solidFill>
                  <a:srgbClr val="002060"/>
                </a:solidFill>
              </a:rPr>
              <a:t>сд</a:t>
            </a:r>
            <a:r>
              <a:rPr lang="ru-RU" sz="2800" b="1" i="1" dirty="0">
                <a:solidFill>
                  <a:srgbClr val="002060"/>
                </a:solidFill>
              </a:rPr>
              <a:t>, 3 </a:t>
            </a:r>
            <a:r>
              <a:rPr lang="ru-RU" sz="2800" b="1" i="1" dirty="0" err="1">
                <a:solidFill>
                  <a:srgbClr val="002060"/>
                </a:solidFill>
              </a:rPr>
              <a:t>УкрФ</a:t>
            </a:r>
            <a:r>
              <a:rPr lang="ru-RU" sz="2800" b="1" i="1" dirty="0">
                <a:solidFill>
                  <a:srgbClr val="002060"/>
                </a:solidFill>
              </a:rPr>
              <a:t>)</a:t>
            </a:r>
          </a:p>
        </p:txBody>
      </p:sp>
    </p:spTree>
    <p:extLst>
      <p:ext uri="{BB962C8B-B14F-4D97-AF65-F5344CB8AC3E}">
        <p14:creationId xmlns="" xmlns:p14="http://schemas.microsoft.com/office/powerpoint/2010/main" val="17907180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12" y="196949"/>
            <a:ext cx="11901267" cy="6527408"/>
          </a:xfrm>
          <a:prstGeom prst="rect">
            <a:avLst/>
          </a:prstGeom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821907" y="-152546"/>
            <a:ext cx="3861581" cy="609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8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PT San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800" b="1" dirty="0">
              <a:solidFill>
                <a:schemeClr val="accent2">
                  <a:lumMod val="75000"/>
                </a:schemeClr>
              </a:solidFill>
              <a:latin typeface="PT San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PT Sans"/>
              </a:rPr>
              <a:t>Картотека награждений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800" b="1" dirty="0">
              <a:solidFill>
                <a:schemeClr val="accent2">
                  <a:lumMod val="75000"/>
                </a:schemeClr>
              </a:solidFill>
              <a:latin typeface="PT San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8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PT San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800" b="1" dirty="0">
              <a:solidFill>
                <a:schemeClr val="accent2">
                  <a:lumMod val="75000"/>
                </a:schemeClr>
              </a:solidFill>
              <a:latin typeface="PT San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inherit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1" i="1" u="sng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inherit"/>
                <a:hlinkClick r:id="rId3"/>
              </a:rPr>
              <a:t>Медаль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1" i="1" u="sng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inherit"/>
                <a:hlinkClick r:id="rId3"/>
              </a:rPr>
              <a:t>«За отвагу»</a:t>
            </a:r>
            <a:endParaRPr kumimoji="0" lang="ru-RU" altLang="ru-RU" sz="3600" b="1" i="1" u="sng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600" b="1" i="1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1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inherit"/>
              </a:rPr>
              <a:t>26.07.1944</a:t>
            </a:r>
            <a:endParaRPr kumimoji="0" lang="ru-RU" altLang="ru-RU" sz="3600" b="1" i="1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PT Sans"/>
            </a:endParaRPr>
          </a:p>
        </p:txBody>
      </p:sp>
      <p:pic>
        <p:nvPicPr>
          <p:cNvPr id="1030" name="Picture 6" descr="https://pamyat-naroda.ru/local/templates/pn/img/awards/new/Medal_Za_Otvagu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893" y="955447"/>
            <a:ext cx="2889848" cy="53954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570371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1" y="174812"/>
            <a:ext cx="11900647" cy="6548717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 rot="10800000" flipV="1">
            <a:off x="5273486" y="0"/>
            <a:ext cx="5753102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inherit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1" u="sng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inherit"/>
                <a:hlinkClick r:id="rId3"/>
              </a:rPr>
              <a:t>Медаль «За победу над Германией в Великой Отечественной войне 1941–1945 гг.»</a:t>
            </a:r>
            <a:endParaRPr kumimoji="0" lang="ru-RU" altLang="ru-RU" sz="2800" b="1" i="1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inherit"/>
              </a:rPr>
              <a:t>09.05.1945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inherit"/>
              </a:rPr>
              <a:t>  </a:t>
            </a:r>
          </a:p>
        </p:txBody>
      </p:sp>
      <p:pic>
        <p:nvPicPr>
          <p:cNvPr id="2050" name="Picture 2" descr="https://pamyat-naroda.ru/local/templates/pn/img/awards/new/Medal_Za_Otvagu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74" y="2073261"/>
            <a:ext cx="2430035" cy="4537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https://pamyat-naroda.ru/local/templates/pn/img/awards/new/Medal_Za_pobedu_nad_Germaniej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851" y="2312946"/>
            <a:ext cx="2542406" cy="44105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pamyat-naroda.ru/local/templates/pn/img/awards/new/Orden_Krasnoj_Zvezdy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412" y="3510532"/>
            <a:ext cx="3019985" cy="30199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4630" y="402182"/>
            <a:ext cx="359228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chemeClr val="accent2"/>
                </a:solidFill>
                <a:latin typeface="PT Sans"/>
              </a:rPr>
              <a:t>Картотека </a:t>
            </a:r>
            <a:r>
              <a:rPr lang="ru-RU" altLang="ru-RU" sz="3200" b="1" i="1" dirty="0" smtClean="0">
                <a:solidFill>
                  <a:schemeClr val="accent2"/>
                </a:solidFill>
                <a:latin typeface="PT Sans"/>
              </a:rPr>
              <a:t>награждений</a:t>
            </a:r>
            <a:r>
              <a:rPr lang="ru-RU" altLang="ru-RU" sz="3200" b="1" i="1" dirty="0" smtClean="0">
                <a:solidFill>
                  <a:schemeClr val="accent2"/>
                </a:solidFill>
              </a:rPr>
              <a:t>:</a:t>
            </a:r>
            <a:endParaRPr lang="ru-RU" altLang="ru-RU" sz="3200" b="1" i="1" dirty="0">
              <a:solidFill>
                <a:schemeClr val="accent2"/>
              </a:solidFill>
              <a:latin typeface="inheri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u="sng" dirty="0">
                <a:solidFill>
                  <a:schemeClr val="accent2"/>
                </a:solidFill>
                <a:latin typeface="inherit"/>
                <a:hlinkClick r:id="rId7"/>
              </a:rPr>
              <a:t>Медаль «За отвагу»</a:t>
            </a:r>
            <a:endParaRPr lang="ru-RU" altLang="ru-RU" sz="3200" b="1" i="1" dirty="0">
              <a:solidFill>
                <a:schemeClr val="accent2"/>
              </a:solidFill>
              <a:latin typeface="inheri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chemeClr val="accent2"/>
                </a:solidFill>
                <a:latin typeface="inherit"/>
              </a:rPr>
              <a:t>26.06.1944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552329" y="4880847"/>
            <a:ext cx="307937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 u="sng" dirty="0">
                <a:solidFill>
                  <a:schemeClr val="accent2"/>
                </a:solidFill>
                <a:latin typeface="inherit"/>
                <a:hlinkClick r:id="rId8"/>
              </a:rPr>
              <a:t>Орден Красной Звезды</a:t>
            </a:r>
            <a:endParaRPr lang="ru-RU" altLang="ru-RU" sz="2800" b="1" i="1" dirty="0">
              <a:solidFill>
                <a:schemeClr val="accent2"/>
              </a:solidFill>
              <a:latin typeface="inheri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 dirty="0">
                <a:solidFill>
                  <a:schemeClr val="accent2"/>
                </a:solidFill>
                <a:latin typeface="inherit"/>
              </a:rPr>
              <a:t>18.05.1945</a:t>
            </a:r>
          </a:p>
        </p:txBody>
      </p:sp>
    </p:spTree>
    <p:extLst>
      <p:ext uri="{BB962C8B-B14F-4D97-AF65-F5344CB8AC3E}">
        <p14:creationId xmlns="" xmlns:p14="http://schemas.microsoft.com/office/powerpoint/2010/main" val="29313293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12" y="-45229"/>
            <a:ext cx="11940988" cy="653527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20838" y="354451"/>
            <a:ext cx="9523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>
                <a:solidFill>
                  <a:srgbClr val="002060"/>
                </a:solidFill>
                <a:latin typeface="Arial Black" panose="020B0A04020102020204" pitchFamily="34" charset="0"/>
              </a:rPr>
              <a:t>Орден Отечественной войны I степени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4709" y="2897944"/>
            <a:ext cx="3409950" cy="359209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04912" y="1187279"/>
            <a:ext cx="749375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spc="3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Документ в юбилейной картотеке</a:t>
            </a:r>
          </a:p>
          <a:p>
            <a:endParaRPr lang="ru-RU" sz="2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Дата рождения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: __.__.1924</a:t>
            </a:r>
          </a:p>
          <a:p>
            <a:endParaRPr lang="ru-RU" sz="2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Место рождения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: Татарская АССР, </a:t>
            </a:r>
            <a:r>
              <a:rPr lang="ru-RU" sz="2400" b="1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Кукморский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р-н, п. </a:t>
            </a:r>
            <a:r>
              <a:rPr lang="ru-RU" sz="2400" b="1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Лубяны</a:t>
            </a:r>
            <a:endParaRPr lang="ru-RU" sz="2400" b="1" i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endParaRPr lang="ru-RU" sz="2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Номер документа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: 84</a:t>
            </a:r>
          </a:p>
          <a:p>
            <a:endParaRPr lang="ru-RU" sz="2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Дата документа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: 06.04.1985</a:t>
            </a:r>
          </a:p>
          <a:p>
            <a:endParaRPr lang="ru-RU" sz="2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Автор документа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: Министр обороны СССР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53319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12" y="174812"/>
            <a:ext cx="11833411" cy="6535270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36176" y="672460"/>
            <a:ext cx="9722224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3200" b="1" i="1" dirty="0" smtClean="0">
                <a:solidFill>
                  <a:srgbClr val="002060"/>
                </a:solidFill>
                <a:latin typeface="PT Sans"/>
              </a:rPr>
              <a:t>Орден </a:t>
            </a:r>
            <a:r>
              <a:rPr lang="ru-RU" altLang="ru-RU" sz="3200" b="1" i="1" dirty="0">
                <a:solidFill>
                  <a:srgbClr val="002060"/>
                </a:solidFill>
                <a:latin typeface="PT Sans"/>
              </a:rPr>
              <a:t>Отечественной войны II степени</a:t>
            </a:r>
            <a:endParaRPr lang="ru-RU" altLang="ru-RU" sz="3200" b="1" i="1" dirty="0">
              <a:solidFill>
                <a:srgbClr val="00206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1" u="sng" strike="noStrike" cap="none" spc="300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 Black" panose="020B0A04020102020204" pitchFamily="34" charset="0"/>
              </a:rPr>
              <a:t>Документ в юбилейной картотеке</a:t>
            </a:r>
            <a:r>
              <a:rPr kumimoji="0" lang="ru-RU" altLang="ru-RU" sz="3600" b="1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inherit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600" b="1" i="1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inherit"/>
              </a:rPr>
              <a:t>Место рождения</a:t>
            </a:r>
            <a:r>
              <a:rPr kumimoji="0" lang="ru-RU" alt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inherit"/>
              </a:rPr>
              <a:t>: Татарская АССР, </a:t>
            </a:r>
            <a:r>
              <a:rPr kumimoji="0" lang="ru-RU" altLang="ru-RU" sz="3200" b="1" i="1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inherit"/>
              </a:rPr>
              <a:t>Кукморский</a:t>
            </a:r>
            <a:r>
              <a:rPr kumimoji="0" lang="ru-RU" alt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inherit"/>
              </a:rPr>
              <a:t> р-н, п. </a:t>
            </a:r>
            <a:r>
              <a:rPr kumimoji="0" lang="ru-RU" altLang="ru-RU" sz="3200" b="1" i="1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inherit"/>
              </a:rPr>
              <a:t>Лубяны</a:t>
            </a:r>
            <a:endParaRPr kumimoji="0" lang="ru-RU" altLang="ru-RU" sz="3200" b="1" i="1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200" b="1" i="1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PT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inherit"/>
              </a:rPr>
              <a:t>Номер документа</a:t>
            </a:r>
            <a:r>
              <a:rPr kumimoji="0" lang="ru-RU" alt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inherit"/>
              </a:rPr>
              <a:t>: 195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200" b="1" i="1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PT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inherit"/>
              </a:rPr>
              <a:t>Дата документа</a:t>
            </a:r>
            <a:r>
              <a:rPr kumimoji="0" lang="ru-RU" alt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inherit"/>
              </a:rPr>
              <a:t>: 23.12.1985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200" b="1" i="1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PT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inherit"/>
              </a:rPr>
              <a:t>Автор документа</a:t>
            </a:r>
            <a:r>
              <a:rPr kumimoji="0" lang="ru-RU" alt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inherit"/>
              </a:rPr>
              <a:t>: Министр обороны СССР</a:t>
            </a:r>
          </a:p>
        </p:txBody>
      </p:sp>
      <p:pic>
        <p:nvPicPr>
          <p:cNvPr id="3074" name="Picture 2" descr="https://pamyat-naroda.ru/local/templates/pn/img/awards/new/Orden_Otechestvennoj_vojny_2s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365" y="2343807"/>
            <a:ext cx="3278269" cy="42735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288878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77" y="161365"/>
            <a:ext cx="5015753" cy="65621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274"/>
          <a:stretch/>
        </p:blipFill>
        <p:spPr>
          <a:xfrm>
            <a:off x="7543801" y="295836"/>
            <a:ext cx="4477870" cy="65621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84695" y="595494"/>
            <a:ext cx="209774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Правнук - </a:t>
            </a:r>
          </a:p>
          <a:p>
            <a:endParaRPr lang="ru-RU" sz="2000" dirty="0" smtClean="0">
              <a:latin typeface="Arial Black" panose="020B0A04020102020204" pitchFamily="34" charset="0"/>
            </a:endParaRPr>
          </a:p>
          <a:p>
            <a:r>
              <a:rPr lang="ru-RU" dirty="0" smtClean="0">
                <a:latin typeface="Arial Black" panose="020B0A04020102020204" pitchFamily="34" charset="0"/>
              </a:rPr>
              <a:t>Осинина</a:t>
            </a:r>
          </a:p>
          <a:p>
            <a:endParaRPr lang="ru-RU" dirty="0" smtClean="0">
              <a:latin typeface="Arial Black" panose="020B0A04020102020204" pitchFamily="34" charset="0"/>
            </a:endParaRPr>
          </a:p>
          <a:p>
            <a:r>
              <a:rPr lang="ru-RU" dirty="0" smtClean="0">
                <a:latin typeface="Arial Black" panose="020B0A04020102020204" pitchFamily="34" charset="0"/>
              </a:rPr>
              <a:t>Александра</a:t>
            </a:r>
          </a:p>
          <a:p>
            <a:endParaRPr lang="ru-RU" dirty="0" smtClean="0">
              <a:latin typeface="Arial Black" panose="020B0A04020102020204" pitchFamily="34" charset="0"/>
            </a:endParaRPr>
          </a:p>
          <a:p>
            <a:r>
              <a:rPr lang="ru-RU" dirty="0" smtClean="0">
                <a:latin typeface="Arial Black" panose="020B0A04020102020204" pitchFamily="34" charset="0"/>
              </a:rPr>
              <a:t>Леонидовича</a:t>
            </a:r>
          </a:p>
          <a:p>
            <a:endParaRPr lang="ru-RU" sz="2000" dirty="0" smtClean="0">
              <a:latin typeface="Arial Black" panose="020B0A04020102020204" pitchFamily="34" charset="0"/>
            </a:endParaRPr>
          </a:p>
          <a:p>
            <a:endParaRPr lang="ru-RU" sz="2000" dirty="0">
              <a:latin typeface="Arial Black" panose="020B0A04020102020204" pitchFamily="34" charset="0"/>
            </a:endParaRPr>
          </a:p>
          <a:p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Рахимов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 Марсель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Ленарович</a:t>
            </a:r>
            <a:endParaRPr lang="ru-RU" sz="2000" dirty="0" smtClean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sz="20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ru-RU" sz="2000" dirty="0" smtClean="0">
                <a:latin typeface="Arial Black" panose="020B0A04020102020204" pitchFamily="34" charset="0"/>
              </a:rPr>
              <a:t>Воспитанник МБДОУ №114</a:t>
            </a:r>
          </a:p>
          <a:p>
            <a:r>
              <a:rPr lang="ru-RU" sz="2000" dirty="0" smtClean="0">
                <a:latin typeface="Arial Black" panose="020B0A04020102020204" pitchFamily="34" charset="0"/>
              </a:rPr>
              <a:t>Группа №8</a:t>
            </a:r>
            <a:endParaRPr lang="ru-RU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77596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-20200419-WA0051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>
                  <p14:fade in="250" out="125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3200" y="101600"/>
            <a:ext cx="3949700" cy="6096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prst="cross"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425" y="190500"/>
            <a:ext cx="4903150" cy="6197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92600" y="1231900"/>
            <a:ext cx="2667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spc="3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ОСИНИН </a:t>
            </a:r>
          </a:p>
          <a:p>
            <a:endParaRPr lang="ru-RU" b="1" i="1" spc="300" dirty="0" smtClean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b="1" i="1" spc="3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ru-RU" b="1" i="1" spc="3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АЛЕКСАНДР </a:t>
            </a:r>
          </a:p>
          <a:p>
            <a:endParaRPr lang="ru-RU" b="1" i="1" spc="3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b="1" i="1" spc="300" dirty="0" smtClean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ru-RU" b="1" i="1" spc="3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ЛЕОНИДОВИЧ</a:t>
            </a:r>
            <a:endParaRPr lang="ru-RU" i="1" spc="3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00590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0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100000" showWhenStopped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139700"/>
            <a:ext cx="11925300" cy="66167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954311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</TotalTime>
  <Words>340</Words>
  <Application>Microsoft Office PowerPoint</Application>
  <PresentationFormat>Произвольный</PresentationFormat>
  <Paragraphs>89</Paragraphs>
  <Slides>12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Гульчачак Хусаинова</dc:creator>
  <cp:lastModifiedBy>Детсад</cp:lastModifiedBy>
  <cp:revision>29</cp:revision>
  <dcterms:created xsi:type="dcterms:W3CDTF">2020-04-29T19:04:58Z</dcterms:created>
  <dcterms:modified xsi:type="dcterms:W3CDTF">2020-05-03T09:00:56Z</dcterms:modified>
</cp:coreProperties>
</file>